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6" r:id="rId2"/>
    <p:sldId id="281" r:id="rId3"/>
    <p:sldId id="278" r:id="rId4"/>
    <p:sldId id="279" r:id="rId5"/>
    <p:sldId id="280" r:id="rId6"/>
    <p:sldId id="283" r:id="rId7"/>
    <p:sldId id="284" r:id="rId8"/>
    <p:sldId id="285" r:id="rId9"/>
    <p:sldId id="287" r:id="rId10"/>
    <p:sldId id="286" r:id="rId11"/>
    <p:sldId id="275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/>
    <p:restoredTop sz="94666"/>
  </p:normalViewPr>
  <p:slideViewPr>
    <p:cSldViewPr snapToGrid="0" snapToObjects="1">
      <p:cViewPr>
        <p:scale>
          <a:sx n="129" d="100"/>
          <a:sy n="129" d="100"/>
        </p:scale>
        <p:origin x="1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7CE56-8689-C74E-944A-A66C551D458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18EB-8E8B-7948-BF17-2AE429066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910" y="-315416"/>
            <a:ext cx="9765090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94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22"/>
            <a:ext cx="55575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413" spc="-12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5575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706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38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050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104468"/>
            <a:ext cx="9906000" cy="8128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34670"/>
            <a:ext cx="9906000" cy="92333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5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Annual Agricultural Policy Conference (AAPC)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E950-7282-4545-A3BC-C4CE2014204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58"/>
          <a:stretch/>
        </p:blipFill>
        <p:spPr bwMode="auto">
          <a:xfrm>
            <a:off x="0" y="-1"/>
            <a:ext cx="9905999" cy="58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9256" y="4014589"/>
            <a:ext cx="2749947" cy="584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8100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6938"/>
            <a:ext cx="9906000" cy="155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486" y="153824"/>
            <a:ext cx="670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5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Annual Agricultural Policy Conference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13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- 15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February 2019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Dodoma, Tanzania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96D92-6D7E-E347-9EA4-4569173B016F}"/>
              </a:ext>
            </a:extLst>
          </p:cNvPr>
          <p:cNvSpPr txBox="1"/>
          <p:nvPr/>
        </p:nvSpPr>
        <p:spPr>
          <a:xfrm>
            <a:off x="1977888" y="2017642"/>
            <a:ext cx="6112564" cy="110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DAY 1: RECAP</a:t>
            </a:r>
          </a:p>
        </p:txBody>
      </p:sp>
    </p:spTree>
    <p:extLst>
      <p:ext uri="{BB962C8B-B14F-4D97-AF65-F5344CB8AC3E}">
        <p14:creationId xmlns:p14="http://schemas.microsoft.com/office/powerpoint/2010/main" val="343955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D3955-6A04-924E-8978-5E09AFFB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C6FF0-1C67-D94C-A8EA-EBC9F588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8" y="-186813"/>
            <a:ext cx="9969298" cy="70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Reminder: Issues for the 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AAPC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3" y="1053548"/>
            <a:ext cx="9611139" cy="4822319"/>
          </a:xfrm>
        </p:spPr>
        <p:txBody>
          <a:bodyPr>
            <a:normAutofit/>
          </a:bodyPr>
          <a:lstStyle/>
          <a:p>
            <a:r>
              <a:rPr lang="en-US" sz="2400" dirty="0"/>
              <a:t>Agric. Transformation: </a:t>
            </a:r>
            <a:r>
              <a:rPr lang="en-US" sz="2400" i="1" dirty="0">
                <a:solidFill>
                  <a:schemeClr val="accent1"/>
                </a:solidFill>
              </a:rPr>
              <a:t>Current Status, its response to industrialization call</a:t>
            </a:r>
          </a:p>
          <a:p>
            <a:pPr lvl="1"/>
            <a:r>
              <a:rPr lang="en-US" sz="2000" dirty="0"/>
              <a:t>Is </a:t>
            </a:r>
            <a:r>
              <a:rPr lang="en-US" sz="2000" b="1" i="1" dirty="0"/>
              <a:t>‘the sector’ </a:t>
            </a:r>
            <a:r>
              <a:rPr lang="en-US" sz="2000" dirty="0"/>
              <a:t>a leader or follower in the broader economic transformation process</a:t>
            </a:r>
          </a:p>
          <a:p>
            <a:pPr lvl="1"/>
            <a:r>
              <a:rPr lang="en-US" sz="2000" dirty="0"/>
              <a:t>On a continued basis, how is ASDP II contributing to industrialization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Is Tanzania making progress in </a:t>
            </a:r>
            <a:r>
              <a:rPr lang="en-US" sz="2400" i="1" dirty="0">
                <a:solidFill>
                  <a:schemeClr val="accent1"/>
                </a:solidFill>
              </a:rPr>
              <a:t>agricultural policy reforms</a:t>
            </a:r>
          </a:p>
          <a:p>
            <a:pPr lvl="1"/>
            <a:r>
              <a:rPr lang="en-US" sz="2000" dirty="0"/>
              <a:t>Pace of </a:t>
            </a:r>
            <a:r>
              <a:rPr lang="en-US" sz="2000" i="1" dirty="0">
                <a:solidFill>
                  <a:schemeClr val="accent1"/>
                </a:solidFill>
              </a:rPr>
              <a:t>policy reforms </a:t>
            </a:r>
            <a:r>
              <a:rPr lang="en-US" sz="2000" dirty="0"/>
              <a:t>vis a vis </a:t>
            </a:r>
            <a:r>
              <a:rPr lang="en-US" sz="2000" i="1" dirty="0">
                <a:solidFill>
                  <a:schemeClr val="accent1"/>
                </a:solidFill>
              </a:rPr>
              <a:t>changing market conditions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Can we </a:t>
            </a:r>
            <a:r>
              <a:rPr lang="en-US" sz="2000" i="1" dirty="0">
                <a:solidFill>
                  <a:schemeClr val="accent1"/>
                </a:solidFill>
              </a:rPr>
              <a:t>map reforms </a:t>
            </a:r>
            <a:r>
              <a:rPr lang="en-US" sz="2000" dirty="0"/>
              <a:t>and delineate </a:t>
            </a:r>
            <a:r>
              <a:rPr lang="en-US" sz="2000" dirty="0">
                <a:solidFill>
                  <a:schemeClr val="accent1"/>
                </a:solidFill>
              </a:rPr>
              <a:t>successes</a:t>
            </a:r>
            <a:r>
              <a:rPr lang="en-US" sz="2000" dirty="0"/>
              <a:t>, </a:t>
            </a:r>
            <a:r>
              <a:rPr lang="en-US" sz="2000" i="1" dirty="0">
                <a:solidFill>
                  <a:schemeClr val="accent1"/>
                </a:solidFill>
              </a:rPr>
              <a:t>challenges</a:t>
            </a:r>
            <a:r>
              <a:rPr lang="en-US" sz="2000" dirty="0"/>
              <a:t>, etc. ?</a:t>
            </a:r>
          </a:p>
          <a:p>
            <a:pPr lvl="1"/>
            <a:endParaRPr lang="en-US" sz="2000" dirty="0"/>
          </a:p>
          <a:p>
            <a:r>
              <a:rPr lang="en-US" sz="2400" dirty="0"/>
              <a:t>A Focus on the six value chains and challenges faced by each</a:t>
            </a:r>
          </a:p>
          <a:p>
            <a:pPr lvl="1"/>
            <a:r>
              <a:rPr lang="en-US" sz="2000" dirty="0"/>
              <a:t>Which value chain is more </a:t>
            </a:r>
            <a:r>
              <a:rPr lang="en-US" sz="2000" i="1" dirty="0">
                <a:solidFill>
                  <a:schemeClr val="accent1"/>
                </a:solidFill>
              </a:rPr>
              <a:t>burdened by challenges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Are their </a:t>
            </a:r>
            <a:r>
              <a:rPr lang="en-US" sz="2000" i="1" dirty="0">
                <a:solidFill>
                  <a:schemeClr val="accent1"/>
                </a:solidFill>
              </a:rPr>
              <a:t>policy resolves </a:t>
            </a:r>
            <a:r>
              <a:rPr lang="en-US" sz="2000" dirty="0"/>
              <a:t>for the challenges we observe in these value chains?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509745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4" y="56935"/>
            <a:ext cx="9740346" cy="4565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Day 1 Recap: OPENING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3" y="566679"/>
            <a:ext cx="9740347" cy="553778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400" b="1" dirty="0"/>
              <a:t>Minister of State in the Prime Minister’s Office Responsible for Investment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400" b="1" dirty="0"/>
              <a:t>Hon. Angela J. M. </a:t>
            </a:r>
            <a:r>
              <a:rPr lang="en-US" sz="2400" b="1" dirty="0" err="1"/>
              <a:t>Kairuki</a:t>
            </a:r>
            <a:r>
              <a:rPr lang="en-US" sz="2400" b="1" dirty="0"/>
              <a:t> (MP)</a:t>
            </a:r>
          </a:p>
          <a:p>
            <a:r>
              <a:rPr lang="en-US" sz="2200" dirty="0"/>
              <a:t>An emphasis on </a:t>
            </a:r>
            <a:r>
              <a:rPr lang="en-US" sz="2200" i="1" dirty="0">
                <a:solidFill>
                  <a:schemeClr val="accent1"/>
                </a:solidFill>
              </a:rPr>
              <a:t>tapping on natural endowments</a:t>
            </a:r>
            <a:r>
              <a:rPr lang="en-US" sz="2200" dirty="0"/>
              <a:t>: water, forestry and its resources to further advancements of agriculture – further alignment with industrialization</a:t>
            </a:r>
          </a:p>
          <a:p>
            <a:r>
              <a:rPr lang="en-US" sz="2200" dirty="0"/>
              <a:t>An emphasis on the </a:t>
            </a:r>
            <a:r>
              <a:rPr lang="en-US" sz="2200" i="1" dirty="0">
                <a:solidFill>
                  <a:schemeClr val="accent1"/>
                </a:solidFill>
              </a:rPr>
              <a:t>implementation of ASDP II </a:t>
            </a:r>
            <a:r>
              <a:rPr lang="en-US" sz="2200" dirty="0"/>
              <a:t>– continued efforts in line with the recommendations of 5</a:t>
            </a:r>
            <a:r>
              <a:rPr lang="en-US" sz="2200" baseline="30000" dirty="0"/>
              <a:t>th</a:t>
            </a:r>
            <a:r>
              <a:rPr lang="en-US" sz="2200" dirty="0"/>
              <a:t> AAPC</a:t>
            </a:r>
          </a:p>
          <a:p>
            <a:r>
              <a:rPr lang="en-US" sz="2200" dirty="0"/>
              <a:t>Emphasized: modernization, enhanced productivity, mechanization, deployment of various technologies, irrigation</a:t>
            </a:r>
          </a:p>
          <a:p>
            <a:r>
              <a:rPr lang="en-US" sz="2200" dirty="0"/>
              <a:t>Warned on the low levels of </a:t>
            </a:r>
            <a:r>
              <a:rPr lang="en-US" sz="2200" i="1" dirty="0">
                <a:solidFill>
                  <a:schemeClr val="accent1"/>
                </a:solidFill>
              </a:rPr>
              <a:t>domestic seed production </a:t>
            </a:r>
            <a:r>
              <a:rPr lang="en-US" sz="2200" dirty="0"/>
              <a:t>(70% seed imports)</a:t>
            </a:r>
          </a:p>
          <a:p>
            <a:r>
              <a:rPr lang="en-US" sz="2200" i="1" dirty="0">
                <a:solidFill>
                  <a:schemeClr val="accent1"/>
                </a:solidFill>
              </a:rPr>
              <a:t>Low levels of fertilizer </a:t>
            </a:r>
            <a:r>
              <a:rPr lang="en-US" sz="2200" dirty="0"/>
              <a:t>use – can be at the heart of low levels of productivity</a:t>
            </a:r>
          </a:p>
          <a:p>
            <a:r>
              <a:rPr lang="en-US" sz="2200" dirty="0"/>
              <a:t>Management and control of </a:t>
            </a:r>
            <a:r>
              <a:rPr lang="en-US" sz="2200" i="1" dirty="0">
                <a:solidFill>
                  <a:schemeClr val="accent1"/>
                </a:solidFill>
              </a:rPr>
              <a:t>crop pests and diseases</a:t>
            </a:r>
          </a:p>
          <a:p>
            <a:r>
              <a:rPr lang="en-US" sz="2200" dirty="0"/>
              <a:t>Agricultural related infrastructure: </a:t>
            </a:r>
            <a:r>
              <a:rPr lang="en-US" sz="2200" i="1" dirty="0">
                <a:solidFill>
                  <a:schemeClr val="accent1"/>
                </a:solidFill>
              </a:rPr>
              <a:t>What policies would further investment</a:t>
            </a:r>
          </a:p>
          <a:p>
            <a:r>
              <a:rPr lang="en-US" sz="2200" dirty="0"/>
              <a:t>The need to broaden the non-traditional crops: </a:t>
            </a:r>
            <a:r>
              <a:rPr lang="en-US" sz="2200" dirty="0">
                <a:solidFill>
                  <a:schemeClr val="accent1"/>
                </a:solidFill>
              </a:rPr>
              <a:t>Sesame and its by-products</a:t>
            </a:r>
          </a:p>
          <a:p>
            <a:r>
              <a:rPr lang="en-US" sz="2200" dirty="0"/>
              <a:t>Make use of The Ministry focusing on </a:t>
            </a:r>
            <a:r>
              <a:rPr lang="en-US" sz="2200" i="1" dirty="0">
                <a:solidFill>
                  <a:schemeClr val="accent1"/>
                </a:solidFill>
              </a:rPr>
              <a:t>‘The Business Enabling Environment’.  </a:t>
            </a:r>
          </a:p>
          <a:p>
            <a:endParaRPr lang="en-US" sz="2200" i="1" dirty="0">
              <a:solidFill>
                <a:schemeClr val="accent1"/>
              </a:solidFill>
            </a:endParaRPr>
          </a:p>
          <a:p>
            <a:endParaRPr lang="en-US" sz="2200" i="1" dirty="0">
              <a:solidFill>
                <a:schemeClr val="accent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PROGRESS IN AGRICULTURE SECTOR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912101"/>
            <a:ext cx="9700591" cy="49022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Mr. Geoffrey </a:t>
            </a:r>
            <a:r>
              <a:rPr lang="en-US" b="1" dirty="0" err="1"/>
              <a:t>Kirenga</a:t>
            </a:r>
            <a:r>
              <a:rPr lang="en-US" b="1" dirty="0"/>
              <a:t> and Prof. David </a:t>
            </a:r>
            <a:r>
              <a:rPr lang="en-US" b="1" dirty="0" err="1"/>
              <a:t>Nyange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Key Message: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The Policy Reform Analysis, Dialogue, PPD is yielding results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Reforms progress: diverse range of taxes, </a:t>
            </a:r>
            <a:r>
              <a:rPr lang="en-US" b="1" dirty="0" err="1">
                <a:solidFill>
                  <a:srgbClr val="0070C0"/>
                </a:solidFill>
              </a:rPr>
              <a:t>Cess</a:t>
            </a:r>
            <a:r>
              <a:rPr lang="en-US" b="1" dirty="0">
                <a:solidFill>
                  <a:srgbClr val="0070C0"/>
                </a:solidFill>
              </a:rPr>
              <a:t>, Fees &amp; other policies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Issues addressed have aimed at reducing the cost of transacting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A highlight was made on the apparent tendency for policy reversals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Finance bill: reforms avenue, notably it has limitations – alternatives?</a:t>
            </a:r>
            <a:endParaRPr lang="en-US" b="1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Changing Face of Agriculture in 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3" y="912101"/>
            <a:ext cx="9730409" cy="515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Mrs. Emma </a:t>
            </a:r>
            <a:r>
              <a:rPr lang="en-US" sz="2400" b="1" u="sng" dirty="0" err="1"/>
              <a:t>Isinika</a:t>
            </a:r>
            <a:r>
              <a:rPr lang="en-US" sz="2400" b="1" u="sng" dirty="0"/>
              <a:t> </a:t>
            </a:r>
            <a:r>
              <a:rPr lang="en-US" sz="2400" b="1" u="sng" dirty="0" err="1"/>
              <a:t>Modamba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Key Issues to take away</a:t>
            </a:r>
            <a:endParaRPr lang="en-US" sz="2400" u="sng" dirty="0"/>
          </a:p>
          <a:p>
            <a:pPr marL="325800" lvl="1">
              <a:lnSpc>
                <a:spcPct val="100000"/>
              </a:lnSpc>
            </a:pPr>
            <a:r>
              <a:rPr lang="en-US" b="1" i="1" dirty="0">
                <a:solidFill>
                  <a:schemeClr val="accent1"/>
                </a:solidFill>
              </a:rPr>
              <a:t>Growth in </a:t>
            </a:r>
            <a:r>
              <a:rPr lang="en-US" b="1" i="1" u="sng" dirty="0"/>
              <a:t>Real Value </a:t>
            </a:r>
            <a:r>
              <a:rPr lang="en-US" b="1" i="1" dirty="0">
                <a:solidFill>
                  <a:schemeClr val="accent1"/>
                </a:solidFill>
              </a:rPr>
              <a:t>of agricultural output 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Cropland expansion </a:t>
            </a:r>
            <a:r>
              <a:rPr lang="en-US" b="1" i="1" dirty="0">
                <a:solidFill>
                  <a:schemeClr val="accent1"/>
                </a:solidFill>
              </a:rPr>
              <a:t>vis a vis output per hectare 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Growth in labor productivity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b="1" i="1" dirty="0">
                <a:solidFill>
                  <a:schemeClr val="accent1"/>
                </a:solidFill>
              </a:rPr>
              <a:t>reduction in labor intensity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Dramatic movement of </a:t>
            </a:r>
            <a:r>
              <a:rPr lang="en-US" b="1" i="1" dirty="0">
                <a:solidFill>
                  <a:schemeClr val="accent1"/>
                </a:solidFill>
              </a:rPr>
              <a:t>labor out of agriculture, to off-farm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Increasing </a:t>
            </a:r>
            <a:r>
              <a:rPr lang="en-US" b="1" i="1" dirty="0">
                <a:solidFill>
                  <a:schemeClr val="accent1"/>
                </a:solidFill>
              </a:rPr>
              <a:t>dependency of HH on markets </a:t>
            </a:r>
            <a:r>
              <a:rPr lang="en-US" b="1" i="1" dirty="0"/>
              <a:t>for food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Markets </a:t>
            </a:r>
            <a:r>
              <a:rPr lang="en-US" b="1" i="1" dirty="0">
                <a:solidFill>
                  <a:schemeClr val="accent1"/>
                </a:solidFill>
              </a:rPr>
              <a:t>for labor and land </a:t>
            </a:r>
            <a:r>
              <a:rPr lang="en-US" b="1" i="1" dirty="0"/>
              <a:t>are becoming very active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Increasing </a:t>
            </a:r>
            <a:r>
              <a:rPr lang="en-US" b="1" i="1" dirty="0">
                <a:solidFill>
                  <a:schemeClr val="accent1"/>
                </a:solidFill>
              </a:rPr>
              <a:t>commercial orientation for Crops</a:t>
            </a:r>
            <a:r>
              <a:rPr lang="en-US" b="1" i="1" dirty="0"/>
              <a:t>, less in livestock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Increasing specialization in crop production – single crop production</a:t>
            </a:r>
          </a:p>
          <a:p>
            <a:pPr marL="325800" lvl="1">
              <a:lnSpc>
                <a:spcPct val="100000"/>
              </a:lnSpc>
            </a:pPr>
            <a:r>
              <a:rPr lang="en-US" b="1" i="1" dirty="0"/>
              <a:t>A </a:t>
            </a:r>
            <a:r>
              <a:rPr lang="en-US" b="1" i="1" dirty="0">
                <a:solidFill>
                  <a:schemeClr val="accent1"/>
                </a:solidFill>
              </a:rPr>
              <a:t>typology of farmers</a:t>
            </a:r>
            <a:r>
              <a:rPr lang="en-US" b="1" i="1" dirty="0"/>
              <a:t>, tested, can be used to </a:t>
            </a:r>
            <a:r>
              <a:rPr lang="en-US" b="1" i="1" dirty="0">
                <a:solidFill>
                  <a:schemeClr val="accent1"/>
                </a:solidFill>
              </a:rPr>
              <a:t>track transformation</a:t>
            </a:r>
          </a:p>
          <a:p>
            <a:endParaRPr lang="en-US" sz="2400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11FF85A5-D57E-DC4B-A89C-A65624622E50}"/>
              </a:ext>
            </a:extLst>
          </p:cNvPr>
          <p:cNvSpPr/>
          <p:nvPr/>
        </p:nvSpPr>
        <p:spPr>
          <a:xfrm rot="20594022">
            <a:off x="6518618" y="1847243"/>
            <a:ext cx="2793161" cy="334597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682039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5876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Nutrition: Key Take </a:t>
            </a:r>
            <a:r>
              <a:rPr lang="en-US" dirty="0" err="1">
                <a:solidFill>
                  <a:schemeClr val="bg1"/>
                </a:solidFill>
              </a:rPr>
              <a:t>Aways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1" y="685800"/>
            <a:ext cx="9740348" cy="5377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David </a:t>
            </a:r>
            <a:r>
              <a:rPr lang="en-US" sz="2000" b="1" dirty="0" err="1"/>
              <a:t>Tschirley</a:t>
            </a:r>
            <a:endParaRPr lang="en-US" sz="20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Changing diets [Nutrition transition] / Double nutrition burden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Notably rural consumed foods rely more on the market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General progress in the double nutrition burden problem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Income, wealth, processed foods, urbanicity – causes of overweight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Continue effective stunting control measures / policies for Eco. Growth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Pater Nally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Crop / Livestock / Nutrition integrated intervention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Positive results in enhancing nutrition via Crop/Livestock integration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GAP, mixed cropping all improved productivity + Extension services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Vindicated the need to integrate agriculture and nutrition interventions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Solomon </a:t>
            </a:r>
            <a:r>
              <a:rPr lang="en-US" sz="2000" b="1" dirty="0" err="1"/>
              <a:t>Mkumbwa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ASDP  / NMNAP interlinkage opportunities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Reminder: </a:t>
            </a:r>
            <a:r>
              <a:rPr lang="en-US" sz="2000" dirty="0">
                <a:solidFill>
                  <a:schemeClr val="accent1"/>
                </a:solidFill>
              </a:rPr>
              <a:t>Poverty and malnutrition mainly a rural phenomena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Warning: </a:t>
            </a:r>
            <a:r>
              <a:rPr lang="en-US" sz="2000" dirty="0">
                <a:solidFill>
                  <a:schemeClr val="accent1"/>
                </a:solidFill>
              </a:rPr>
              <a:t>Possibility for Multiple Policies, </a:t>
            </a:r>
            <a:r>
              <a:rPr lang="en-US" sz="2000" dirty="0" err="1">
                <a:solidFill>
                  <a:schemeClr val="accent1"/>
                </a:solidFill>
              </a:rPr>
              <a:t>Overdosage</a:t>
            </a:r>
            <a:r>
              <a:rPr lang="en-US" sz="2000" dirty="0">
                <a:solidFill>
                  <a:schemeClr val="accent1"/>
                </a:solidFill>
              </a:rPr>
              <a:t> , Wrong diagnosis and fatigue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Warning</a:t>
            </a:r>
            <a:r>
              <a:rPr lang="en-US" sz="2000" dirty="0">
                <a:solidFill>
                  <a:schemeClr val="accent1"/>
                </a:solidFill>
              </a:rPr>
              <a:t>: Policy failures in </a:t>
            </a:r>
            <a:r>
              <a:rPr lang="en-US" sz="2000" dirty="0" err="1">
                <a:solidFill>
                  <a:schemeClr val="accent1"/>
                </a:solidFill>
              </a:rPr>
              <a:t>Agr</a:t>
            </a:r>
            <a:r>
              <a:rPr lang="en-US" sz="2000" dirty="0">
                <a:solidFill>
                  <a:schemeClr val="accent1"/>
                </a:solidFill>
              </a:rPr>
              <a:t>. Can spill over to other sectors e.g. Health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Forthcoming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AACCAD-B935-F543-9B76-31F7F2E1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5264"/>
            <a:ext cx="9690651" cy="4732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Agriculture Sector Transformation: </a:t>
            </a:r>
            <a:r>
              <a:rPr lang="en-US" i="1" dirty="0">
                <a:solidFill>
                  <a:srgbClr val="FF0000"/>
                </a:solidFill>
              </a:rPr>
              <a:t>Productivity, Labor, Land</a:t>
            </a:r>
          </a:p>
          <a:p>
            <a:r>
              <a:rPr lang="en-US" b="1" dirty="0">
                <a:solidFill>
                  <a:srgbClr val="FF0000"/>
                </a:solidFill>
              </a:rPr>
              <a:t>Nutrition: </a:t>
            </a:r>
            <a:r>
              <a:rPr lang="en-US" i="1" dirty="0">
                <a:solidFill>
                  <a:srgbClr val="FF0000"/>
                </a:solidFill>
              </a:rPr>
              <a:t>dietary patterns, policies and national strategies </a:t>
            </a:r>
          </a:p>
          <a:p>
            <a:r>
              <a:rPr lang="en-US" dirty="0"/>
              <a:t>Staples Value Chains: </a:t>
            </a:r>
            <a:r>
              <a:rPr lang="en-US" b="1" i="1" dirty="0">
                <a:solidFill>
                  <a:schemeClr val="accent1"/>
                </a:solidFill>
              </a:rPr>
              <a:t>Rice, Maize………..</a:t>
            </a:r>
          </a:p>
          <a:p>
            <a:r>
              <a:rPr lang="en-US" dirty="0"/>
              <a:t>Traditional Export Value Chains: </a:t>
            </a:r>
            <a:r>
              <a:rPr lang="en-US" b="1" i="1" dirty="0">
                <a:solidFill>
                  <a:schemeClr val="accent1"/>
                </a:solidFill>
              </a:rPr>
              <a:t>Cashew, Coffee, Cotton, Tea</a:t>
            </a:r>
          </a:p>
          <a:p>
            <a:r>
              <a:rPr lang="en-US" dirty="0"/>
              <a:t>Non Traditional Export Value Chains: </a:t>
            </a:r>
            <a:r>
              <a:rPr lang="en-US" b="1" i="1" dirty="0">
                <a:solidFill>
                  <a:schemeClr val="accent1"/>
                </a:solidFill>
              </a:rPr>
              <a:t>Horticulture</a:t>
            </a:r>
          </a:p>
          <a:p>
            <a:r>
              <a:rPr lang="en-US" dirty="0"/>
              <a:t>Livestock &amp; Fisheries Value Chains: </a:t>
            </a:r>
            <a:r>
              <a:rPr lang="en-US" b="1" i="1" dirty="0">
                <a:solidFill>
                  <a:schemeClr val="accent1"/>
                </a:solidFill>
              </a:rPr>
              <a:t>Fish farming, value addition</a:t>
            </a:r>
          </a:p>
          <a:p>
            <a:r>
              <a:rPr lang="en-US" dirty="0"/>
              <a:t>Import Substitution Value Chains: </a:t>
            </a:r>
            <a:r>
              <a:rPr lang="en-US" b="1" i="1" dirty="0">
                <a:solidFill>
                  <a:schemeClr val="accent1"/>
                </a:solidFill>
              </a:rPr>
              <a:t>Wheat, Edible, Oil</a:t>
            </a:r>
          </a:p>
          <a:p>
            <a:r>
              <a:rPr lang="en-US" dirty="0"/>
              <a:t>Farm Inputs Value Chains: </a:t>
            </a:r>
            <a:r>
              <a:rPr lang="en-US" b="1" i="1" dirty="0">
                <a:solidFill>
                  <a:schemeClr val="accent1"/>
                </a:solidFill>
              </a:rPr>
              <a:t>Seed, fertilizer, etc.</a:t>
            </a:r>
          </a:p>
          <a:p>
            <a:r>
              <a:rPr lang="en-US" dirty="0"/>
              <a:t>Farm Services Value chains: </a:t>
            </a:r>
            <a:r>
              <a:rPr lang="en-US" b="1" i="1" dirty="0">
                <a:solidFill>
                  <a:schemeClr val="accent1"/>
                </a:solidFill>
              </a:rPr>
              <a:t>Coops, FOs, BDSPs, Infrastructure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6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6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887</Words>
  <Application>Microsoft Macintosh PowerPoint</Application>
  <PresentationFormat>A4 Paper (210x297 mm)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Tw Cen MT Condensed</vt:lpstr>
      <vt:lpstr>Office Theme</vt:lpstr>
      <vt:lpstr>PowerPoint Presentation</vt:lpstr>
      <vt:lpstr>Reminder: Issues for the 5th AAPC</vt:lpstr>
      <vt:lpstr>Day 1 Recap: OPENING SESSION</vt:lpstr>
      <vt:lpstr>PROGRESS IN AGRICULTURE SECTOR REFORMS</vt:lpstr>
      <vt:lpstr>The Changing Face of Agriculture in TZ</vt:lpstr>
      <vt:lpstr>Nutrition: Key Take Aways </vt:lpstr>
      <vt:lpstr>Forthcoming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Temu</cp:lastModifiedBy>
  <cp:revision>57</cp:revision>
  <dcterms:created xsi:type="dcterms:W3CDTF">2019-01-21T06:32:14Z</dcterms:created>
  <dcterms:modified xsi:type="dcterms:W3CDTF">2019-02-13T14:08:53Z</dcterms:modified>
</cp:coreProperties>
</file>